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9" r:id="rId2"/>
    <p:sldId id="290" r:id="rId3"/>
    <p:sldId id="291" r:id="rId4"/>
    <p:sldId id="295" r:id="rId5"/>
    <p:sldId id="293" r:id="rId6"/>
    <p:sldId id="294" r:id="rId7"/>
    <p:sldId id="286" r:id="rId8"/>
    <p:sldId id="288" r:id="rId9"/>
    <p:sldId id="269" r:id="rId10"/>
    <p:sldId id="260" r:id="rId11"/>
  </p:sldIdLst>
  <p:sldSz cx="12192000" cy="6858000"/>
  <p:notesSz cx="6858000" cy="9144000"/>
  <p:embeddedFontLst>
    <p:embeddedFont>
      <p:font typeface="나눔스퀘어 Bold" panose="020B0600000101010101" pitchFamily="50" charset="-127"/>
      <p:bold r:id="rId13"/>
    </p:embeddedFont>
    <p:embeddedFont>
      <p:font typeface="a옛날목욕탕B" panose="02020600000000000000" pitchFamily="18" charset="-127"/>
      <p:regular r:id="rId14"/>
    </p:embeddedFont>
    <p:embeddedFont>
      <p:font typeface="a옛날목욕탕L" panose="02020600000000000000" pitchFamily="18" charset="-127"/>
      <p:regular r:id="rId15"/>
    </p:embeddedFont>
    <p:embeddedFont>
      <p:font typeface="나눔바른고딕" panose="020B0600000101010101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9784"/>
    <a:srgbClr val="C0BB7C"/>
    <a:srgbClr val="A4A297"/>
    <a:srgbClr val="409AA6"/>
    <a:srgbClr val="1AAACC"/>
    <a:srgbClr val="7D7A68"/>
    <a:srgbClr val="65614A"/>
    <a:srgbClr val="35495E"/>
    <a:srgbClr val="2F2A1C"/>
    <a:srgbClr val="1A2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>
      <p:cViewPr varScale="1">
        <p:scale>
          <a:sx n="76" d="100"/>
          <a:sy n="76" d="100"/>
        </p:scale>
        <p:origin x="571" y="58"/>
      </p:cViewPr>
      <p:guideLst>
        <p:guide orient="horz" pos="2523"/>
        <p:guide pos="3840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316B-06D1-4B83-88F7-F17A5165E74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1F4DE-60D0-4451-84F3-E26108A7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7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66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26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16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82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2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1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0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61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2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4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7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4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6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C6D2-3C31-4EC9-BD55-EC25CD17C1E5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9961-8386-4C97-A198-B5E86C8DAE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9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23" Type="http://schemas.openxmlformats.org/officeDocument/2006/relationships/image" Target="../media/image16.png"/><Relationship Id="rId10" Type="http://schemas.openxmlformats.org/officeDocument/2006/relationships/image" Target="../media/image8.png"/><Relationship Id="rId19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70.12.111.170:8080/room/5ddf8a196d996a63ec072440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draw.io/?lightbox=1&amp;highlight=0000ff&amp;edit=_blank&amp;layers=1&amp;nav=1#G1Np-FZyoYR4BEdrjBrKVXzxvQI3gcjuwN" TargetMode="External"/><Relationship Id="rId12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ocs.google.com/spreadsheets/d/1isxmnn3UadTJJA84_I1aanuYTM-33RFkZGUuC1MwYZA/edit?usp=sharing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app.gitbook.com/@groundbnb/s/groundbnb-api/" TargetMode="External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le House at Night">
            <a:extLst>
              <a:ext uri="{FF2B5EF4-FFF2-40B4-BE49-F238E27FC236}">
                <a16:creationId xmlns:a16="http://schemas.microsoft.com/office/drawing/2014/main" id="{CBCAE6FE-27C6-4A97-A9A7-2A2A185E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x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9A6AB1-4145-4B95-85AB-19CEB2A61FD1}"/>
              </a:ext>
            </a:extLst>
          </p:cNvPr>
          <p:cNvSpPr/>
          <p:nvPr/>
        </p:nvSpPr>
        <p:spPr>
          <a:xfrm rot="5400000">
            <a:off x="4836000" y="-2667000"/>
            <a:ext cx="2520000" cy="12192000"/>
          </a:xfrm>
          <a:prstGeom prst="rect">
            <a:avLst/>
          </a:prstGeom>
          <a:solidFill>
            <a:srgbClr val="86897E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D746BF-E8D2-4BB4-9566-DD3244149242}"/>
              </a:ext>
            </a:extLst>
          </p:cNvPr>
          <p:cNvGrpSpPr/>
          <p:nvPr/>
        </p:nvGrpSpPr>
        <p:grpSpPr>
          <a:xfrm>
            <a:off x="3359696" y="2492896"/>
            <a:ext cx="5616624" cy="1825514"/>
            <a:chOff x="1763688" y="2641290"/>
            <a:chExt cx="5616624" cy="1825514"/>
          </a:xfrm>
        </p:grpSpPr>
        <p:sp>
          <p:nvSpPr>
            <p:cNvPr id="7" name="TextBox 6"/>
            <p:cNvSpPr txBox="1"/>
            <p:nvPr/>
          </p:nvSpPr>
          <p:spPr>
            <a:xfrm>
              <a:off x="2231740" y="3200104"/>
              <a:ext cx="4680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pc="-200" dirty="0" err="1" smtClean="0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GroundBNB</a:t>
              </a:r>
              <a:endParaRPr lang="ko-KR" altLang="en-US" sz="4000" spc="-200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7744" y="2641290"/>
              <a:ext cx="4608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SSAFY 2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기 </a:t>
              </a:r>
              <a:r>
                <a:rPr lang="en-US" altLang="ko-KR" sz="16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Seoul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| Embedded 8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조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endParaRPr lang="ko-KR" altLang="en-US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3688" y="4128250"/>
              <a:ext cx="5616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김명수 이수영</a:t>
              </a:r>
              <a:endParaRPr lang="ko-KR" altLang="en-US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0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3632" y="5661248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 for your attention !</a:t>
            </a:r>
            <a:endParaRPr lang="ko-KR" altLang="en-US" sz="3200" spc="-1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8" name="Picture 4" descr="í­ì ìê³ íì¨ìµëë¤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32657"/>
            <a:ext cx="5256584" cy="5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3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le House at Night">
            <a:extLst>
              <a:ext uri="{FF2B5EF4-FFF2-40B4-BE49-F238E27FC236}">
                <a16:creationId xmlns:a16="http://schemas.microsoft.com/office/drawing/2014/main" id="{FB48B91D-3A01-40FD-8197-6D458727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95;p2">
            <a:extLst>
              <a:ext uri="{FF2B5EF4-FFF2-40B4-BE49-F238E27FC236}">
                <a16:creationId xmlns:a16="http://schemas.microsoft.com/office/drawing/2014/main" id="{132143B9-74EC-4E99-BE41-87F8B169755A}"/>
              </a:ext>
            </a:extLst>
          </p:cNvPr>
          <p:cNvGrpSpPr/>
          <p:nvPr/>
        </p:nvGrpSpPr>
        <p:grpSpPr>
          <a:xfrm>
            <a:off x="3263900" y="2279650"/>
            <a:ext cx="5664200" cy="2298700"/>
            <a:chOff x="1739900" y="2279650"/>
            <a:chExt cx="5664200" cy="2298700"/>
          </a:xfrm>
        </p:grpSpPr>
        <p:grpSp>
          <p:nvGrpSpPr>
            <p:cNvPr id="6" name="Google Shape;96;p2">
              <a:extLst>
                <a:ext uri="{FF2B5EF4-FFF2-40B4-BE49-F238E27FC236}">
                  <a16:creationId xmlns:a16="http://schemas.microsoft.com/office/drawing/2014/main" id="{0ECC7F3C-F916-4291-8794-D05206518927}"/>
                </a:ext>
              </a:extLst>
            </p:cNvPr>
            <p:cNvGrpSpPr/>
            <p:nvPr/>
          </p:nvGrpSpPr>
          <p:grpSpPr>
            <a:xfrm>
              <a:off x="1739900" y="2279650"/>
              <a:ext cx="2832100" cy="2298700"/>
              <a:chOff x="1739900" y="2279650"/>
              <a:chExt cx="2832100" cy="2298700"/>
            </a:xfrm>
          </p:grpSpPr>
          <p:sp>
            <p:nvSpPr>
              <p:cNvPr id="12" name="Google Shape;97;p2">
                <a:extLst>
                  <a:ext uri="{FF2B5EF4-FFF2-40B4-BE49-F238E27FC236}">
                    <a16:creationId xmlns:a16="http://schemas.microsoft.com/office/drawing/2014/main" id="{59CA7EA0-B008-46E1-8ECF-7CA9EC11C8B4}"/>
                  </a:ext>
                </a:extLst>
              </p:cNvPr>
              <p:cNvSpPr/>
              <p:nvPr/>
            </p:nvSpPr>
            <p:spPr>
              <a:xfrm>
                <a:off x="2111834" y="2279650"/>
                <a:ext cx="2088232" cy="2298700"/>
              </a:xfrm>
              <a:prstGeom prst="rect">
                <a:avLst/>
              </a:prstGeom>
              <a:solidFill>
                <a:srgbClr val="2F2A1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rgbClr val="2F2A1C"/>
                  </a:solidFill>
                </a:endParaRPr>
              </a:p>
            </p:txBody>
          </p:sp>
          <p:sp>
            <p:nvSpPr>
              <p:cNvPr id="13" name="Google Shape;98;p2">
                <a:extLst>
                  <a:ext uri="{FF2B5EF4-FFF2-40B4-BE49-F238E27FC236}">
                    <a16:creationId xmlns:a16="http://schemas.microsoft.com/office/drawing/2014/main" id="{C3B09879-0856-4EE0-8178-6C411237A872}"/>
                  </a:ext>
                </a:extLst>
              </p:cNvPr>
              <p:cNvSpPr txBox="1"/>
              <p:nvPr/>
            </p:nvSpPr>
            <p:spPr>
              <a:xfrm>
                <a:off x="1739900" y="2436199"/>
                <a:ext cx="28321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chemeClr val="lt1"/>
                    </a:solidFill>
                  </a:rPr>
                  <a:t>Contents</a:t>
                </a:r>
                <a:endParaRPr sz="24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Google Shape;99;p2">
              <a:extLst>
                <a:ext uri="{FF2B5EF4-FFF2-40B4-BE49-F238E27FC236}">
                  <a16:creationId xmlns:a16="http://schemas.microsoft.com/office/drawing/2014/main" id="{E8609122-0A5C-4254-8FA8-81FFABA195A6}"/>
                </a:ext>
              </a:extLst>
            </p:cNvPr>
            <p:cNvGrpSpPr/>
            <p:nvPr/>
          </p:nvGrpSpPr>
          <p:grpSpPr>
            <a:xfrm>
              <a:off x="4572000" y="2500897"/>
              <a:ext cx="2832100" cy="1856206"/>
              <a:chOff x="4572000" y="2500897"/>
              <a:chExt cx="2832100" cy="1856206"/>
            </a:xfrm>
          </p:grpSpPr>
          <p:sp>
            <p:nvSpPr>
              <p:cNvPr id="8" name="Google Shape;100;p2">
                <a:extLst>
                  <a:ext uri="{FF2B5EF4-FFF2-40B4-BE49-F238E27FC236}">
                    <a16:creationId xmlns:a16="http://schemas.microsoft.com/office/drawing/2014/main" id="{1F2E35E1-43EF-4933-AE06-F1FBABECDF7C}"/>
                  </a:ext>
                </a:extLst>
              </p:cNvPr>
              <p:cNvSpPr txBox="1"/>
              <p:nvPr/>
            </p:nvSpPr>
            <p:spPr>
              <a:xfrm>
                <a:off x="4572000" y="2500897"/>
                <a:ext cx="28321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F2A1C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01/ 	</a:t>
                </a:r>
                <a:r>
                  <a:rPr lang="en-US" altLang="ko-KR" sz="1800" b="1" dirty="0" err="1">
                    <a:solidFill>
                      <a:srgbClr val="2F2A1C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Ideation</a:t>
                </a:r>
                <a:endParaRPr sz="1800" b="1" dirty="0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9" name="Google Shape;101;p2">
                <a:extLst>
                  <a:ext uri="{FF2B5EF4-FFF2-40B4-BE49-F238E27FC236}">
                    <a16:creationId xmlns:a16="http://schemas.microsoft.com/office/drawing/2014/main" id="{3B4B41EC-2207-40FE-AF28-D86DF11C0A93}"/>
                  </a:ext>
                </a:extLst>
              </p:cNvPr>
              <p:cNvSpPr txBox="1"/>
              <p:nvPr/>
            </p:nvSpPr>
            <p:spPr>
              <a:xfrm>
                <a:off x="4572000" y="2996522"/>
                <a:ext cx="28321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F2A1C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02/ 	Design</a:t>
                </a:r>
                <a:endParaRPr sz="1800" b="1" dirty="0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10" name="Google Shape;102;p2">
                <a:extLst>
                  <a:ext uri="{FF2B5EF4-FFF2-40B4-BE49-F238E27FC236}">
                    <a16:creationId xmlns:a16="http://schemas.microsoft.com/office/drawing/2014/main" id="{44644981-43F2-4774-B247-5436A8C1298F}"/>
                  </a:ext>
                </a:extLst>
              </p:cNvPr>
              <p:cNvSpPr txBox="1"/>
              <p:nvPr/>
            </p:nvSpPr>
            <p:spPr>
              <a:xfrm>
                <a:off x="4572000" y="3492147"/>
                <a:ext cx="28321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altLang="ko-KR" sz="1800" b="1">
                    <a:solidFill>
                      <a:srgbClr val="2F2A1C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03/ 	Prototyping</a:t>
                </a:r>
                <a:endParaRPr sz="1800" b="1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11" name="Google Shape;103;p2">
                <a:extLst>
                  <a:ext uri="{FF2B5EF4-FFF2-40B4-BE49-F238E27FC236}">
                    <a16:creationId xmlns:a16="http://schemas.microsoft.com/office/drawing/2014/main" id="{90173269-76C1-43EE-A436-611C5613E781}"/>
                  </a:ext>
                </a:extLst>
              </p:cNvPr>
              <p:cNvSpPr txBox="1"/>
              <p:nvPr/>
            </p:nvSpPr>
            <p:spPr>
              <a:xfrm>
                <a:off x="4572000" y="3987771"/>
                <a:ext cx="28321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altLang="ko-KR" sz="1800" b="1">
                    <a:solidFill>
                      <a:srgbClr val="2F2A1C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04/ 	Application</a:t>
                </a:r>
                <a:endParaRPr sz="1800" b="1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7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560763" y="176714"/>
            <a:ext cx="521862" cy="521862"/>
          </a:xfrm>
          <a:prstGeom prst="ellipse">
            <a:avLst/>
          </a:prstGeom>
          <a:solidFill>
            <a:srgbClr val="1D1B10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09" name="Google Shape;109;p3"/>
          <p:cNvSpPr/>
          <p:nvPr/>
        </p:nvSpPr>
        <p:spPr>
          <a:xfrm rot="5400000">
            <a:off x="-2598471" y="3924000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10" name="Google Shape;110;p3"/>
          <p:cNvSpPr/>
          <p:nvPr/>
        </p:nvSpPr>
        <p:spPr>
          <a:xfrm rot="5400000">
            <a:off x="-1086471" y="1098000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5B2AC-5DA4-4A5E-81F9-864663B4C58C}"/>
              </a:ext>
            </a:extLst>
          </p:cNvPr>
          <p:cNvSpPr txBox="1"/>
          <p:nvPr/>
        </p:nvSpPr>
        <p:spPr>
          <a:xfrm>
            <a:off x="1045319" y="175471"/>
            <a:ext cx="2135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 목적</a:t>
            </a:r>
            <a:endParaRPr lang="en-US" altLang="ko-KR" sz="3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EE4642-892B-41CF-8C45-1C135709CBD7}"/>
              </a:ext>
            </a:extLst>
          </p:cNvPr>
          <p:cNvGrpSpPr/>
          <p:nvPr/>
        </p:nvGrpSpPr>
        <p:grpSpPr>
          <a:xfrm>
            <a:off x="5807968" y="1078231"/>
            <a:ext cx="4766741" cy="4563272"/>
            <a:chOff x="2923019" y="1314000"/>
            <a:chExt cx="4775414" cy="45715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CC0A11B-B520-48DF-9946-8937F89B0CBF}"/>
                </a:ext>
              </a:extLst>
            </p:cNvPr>
            <p:cNvGrpSpPr/>
            <p:nvPr/>
          </p:nvGrpSpPr>
          <p:grpSpPr>
            <a:xfrm>
              <a:off x="2923019" y="2818034"/>
              <a:ext cx="4601311" cy="3067541"/>
              <a:chOff x="2923019" y="2818034"/>
              <a:chExt cx="4601311" cy="306754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A8A2381-E9D5-4E86-9CAD-7CF8B4D1F4F5}"/>
                  </a:ext>
                </a:extLst>
              </p:cNvPr>
              <p:cNvSpPr/>
              <p:nvPr/>
            </p:nvSpPr>
            <p:spPr>
              <a:xfrm>
                <a:off x="2923019" y="2818034"/>
                <a:ext cx="3067541" cy="3067541"/>
              </a:xfrm>
              <a:prstGeom prst="ellipse">
                <a:avLst/>
              </a:prstGeom>
              <a:solidFill>
                <a:srgbClr val="86897E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FB33B6D-7EC8-43D3-9583-535D09B7CC25}"/>
                  </a:ext>
                </a:extLst>
              </p:cNvPr>
              <p:cNvSpPr/>
              <p:nvPr/>
            </p:nvSpPr>
            <p:spPr>
              <a:xfrm>
                <a:off x="4456789" y="2818034"/>
                <a:ext cx="3067541" cy="3067541"/>
              </a:xfrm>
              <a:prstGeom prst="ellipse">
                <a:avLst/>
              </a:prstGeom>
              <a:solidFill>
                <a:srgbClr val="86897E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38FEA8F-EBB8-4CFA-866C-C68F1437B911}"/>
                </a:ext>
              </a:extLst>
            </p:cNvPr>
            <p:cNvSpPr/>
            <p:nvPr/>
          </p:nvSpPr>
          <p:spPr>
            <a:xfrm>
              <a:off x="3689904" y="1314000"/>
              <a:ext cx="3067541" cy="3067541"/>
            </a:xfrm>
            <a:prstGeom prst="ellipse">
              <a:avLst/>
            </a:prstGeom>
            <a:solidFill>
              <a:srgbClr val="86897E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A7B73-EED7-46CF-8336-E70982C6C3AC}"/>
                </a:ext>
              </a:extLst>
            </p:cNvPr>
            <p:cNvSpPr txBox="1"/>
            <p:nvPr/>
          </p:nvSpPr>
          <p:spPr>
            <a:xfrm>
              <a:off x="4107549" y="2001034"/>
              <a:ext cx="2322455" cy="52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200" dirty="0" smtClean="0">
                  <a:solidFill>
                    <a:srgbClr val="F2F2F2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조선일보명조" panose="02030304000000000000" pitchFamily="18" charset="-127"/>
                </a:rPr>
                <a:t>숙소 예약 서비스</a:t>
              </a:r>
              <a:endParaRPr lang="en-US" altLang="ko-KR" sz="2800" dirty="0">
                <a:solidFill>
                  <a:srgbClr val="F2F2F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E01881-9247-40D4-A26D-5B6797BF8782}"/>
                </a:ext>
              </a:extLst>
            </p:cNvPr>
            <p:cNvSpPr txBox="1"/>
            <p:nvPr/>
          </p:nvSpPr>
          <p:spPr>
            <a:xfrm>
              <a:off x="3097239" y="4204495"/>
              <a:ext cx="2232248" cy="52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F2F2F2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조선일보명조" panose="02030304000000000000" pitchFamily="18" charset="-127"/>
                </a:rPr>
                <a:t>QR </a:t>
              </a:r>
              <a:r>
                <a:rPr lang="ko-KR" altLang="en-US" sz="2800" dirty="0" smtClean="0">
                  <a:solidFill>
                    <a:srgbClr val="F2F2F2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조선일보명조" panose="02030304000000000000" pitchFamily="18" charset="-127"/>
                </a:rPr>
                <a:t>코드 인식</a:t>
              </a:r>
              <a:endParaRPr lang="en-US" altLang="ko-KR" sz="2800" dirty="0">
                <a:solidFill>
                  <a:srgbClr val="F2F2F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F5932D-16C7-402D-B849-ED3C661CCED6}"/>
                </a:ext>
              </a:extLst>
            </p:cNvPr>
            <p:cNvSpPr txBox="1"/>
            <p:nvPr/>
          </p:nvSpPr>
          <p:spPr>
            <a:xfrm>
              <a:off x="5466185" y="4230348"/>
              <a:ext cx="2232248" cy="52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F2F2F2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조선일보명조" panose="02030304000000000000" pitchFamily="18" charset="-127"/>
                </a:rPr>
                <a:t>AR </a:t>
              </a:r>
              <a:r>
                <a:rPr lang="ko-KR" altLang="en-US" sz="2800" dirty="0" err="1" smtClean="0">
                  <a:solidFill>
                    <a:srgbClr val="F2F2F2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조선일보명조" panose="02030304000000000000" pitchFamily="18" charset="-127"/>
                </a:rPr>
                <a:t>글래스</a:t>
              </a:r>
              <a:endParaRPr lang="en-US" altLang="ko-KR" sz="2800" dirty="0">
                <a:solidFill>
                  <a:srgbClr val="F2F2F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CEBF1C-EEEE-4238-821B-94353CE83A7A}"/>
              </a:ext>
            </a:extLst>
          </p:cNvPr>
          <p:cNvGrpSpPr/>
          <p:nvPr/>
        </p:nvGrpSpPr>
        <p:grpSpPr>
          <a:xfrm>
            <a:off x="2290806" y="2698148"/>
            <a:ext cx="3222448" cy="1323439"/>
            <a:chOff x="363904" y="2538859"/>
            <a:chExt cx="3222448" cy="13234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DB8AC1-B8E0-40B2-BDB4-400B20CDB113}"/>
                </a:ext>
              </a:extLst>
            </p:cNvPr>
            <p:cNvSpPr txBox="1"/>
            <p:nvPr/>
          </p:nvSpPr>
          <p:spPr>
            <a:xfrm>
              <a:off x="363904" y="2538859"/>
              <a:ext cx="24799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그라운드</a:t>
              </a:r>
              <a:endParaRPr lang="en-US" altLang="ko-KR" sz="4000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4000" b="1" dirty="0" err="1" smtClean="0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비앤비</a:t>
              </a:r>
              <a:endParaRPr lang="en-US" altLang="ko-KR" sz="4000" b="1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9D7124-7912-40E0-9ECA-6B7D653E9A87}"/>
                </a:ext>
              </a:extLst>
            </p:cNvPr>
            <p:cNvSpPr txBox="1"/>
            <p:nvPr/>
          </p:nvSpPr>
          <p:spPr>
            <a:xfrm>
              <a:off x="2866272" y="2846635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2F2A1C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=</a:t>
              </a:r>
              <a:endParaRPr lang="ko-KR" altLang="en-US" sz="4000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1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623392" y="213263"/>
            <a:ext cx="521862" cy="521862"/>
          </a:xfrm>
          <a:prstGeom prst="ellipse">
            <a:avLst/>
          </a:prstGeom>
          <a:solidFill>
            <a:srgbClr val="1D1B10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EA74D-48EE-4128-8E61-B1D2DF560A89}"/>
              </a:ext>
            </a:extLst>
          </p:cNvPr>
          <p:cNvSpPr txBox="1"/>
          <p:nvPr/>
        </p:nvSpPr>
        <p:spPr>
          <a:xfrm>
            <a:off x="907966" y="199344"/>
            <a:ext cx="355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방향성 및 목표</a:t>
            </a: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FF020A22-81C5-4C78-82BB-B043593BB394}"/>
              </a:ext>
            </a:extLst>
          </p:cNvPr>
          <p:cNvSpPr/>
          <p:nvPr/>
        </p:nvSpPr>
        <p:spPr>
          <a:xfrm rot="5400000">
            <a:off x="-2598471" y="3924000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7" name="Google Shape;110;p3">
            <a:extLst>
              <a:ext uri="{FF2B5EF4-FFF2-40B4-BE49-F238E27FC236}">
                <a16:creationId xmlns:a16="http://schemas.microsoft.com/office/drawing/2014/main" id="{FC43D4C4-2677-4215-9EA3-B09684DC540C}"/>
              </a:ext>
            </a:extLst>
          </p:cNvPr>
          <p:cNvSpPr/>
          <p:nvPr/>
        </p:nvSpPr>
        <p:spPr>
          <a:xfrm rot="5400000">
            <a:off x="-1086471" y="1098000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A4F946-FEB1-47FB-8B7F-A1C9EE3287CC}"/>
              </a:ext>
            </a:extLst>
          </p:cNvPr>
          <p:cNvGrpSpPr/>
          <p:nvPr/>
        </p:nvGrpSpPr>
        <p:grpSpPr>
          <a:xfrm>
            <a:off x="796348" y="460839"/>
            <a:ext cx="11395652" cy="5101297"/>
            <a:chOff x="-1104122" y="941519"/>
            <a:chExt cx="11876255" cy="510129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FF488C-FBF9-42F6-8428-ED0B23B63EC4}"/>
                </a:ext>
              </a:extLst>
            </p:cNvPr>
            <p:cNvSpPr/>
            <p:nvPr/>
          </p:nvSpPr>
          <p:spPr>
            <a:xfrm>
              <a:off x="-450686" y="2619814"/>
              <a:ext cx="2275066" cy="2169168"/>
            </a:xfrm>
            <a:prstGeom prst="ellipse">
              <a:avLst/>
            </a:prstGeom>
            <a:solidFill>
              <a:srgbClr val="86897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51ED1BF-29DF-40ED-8AE9-F044D8747575}"/>
                </a:ext>
              </a:extLst>
            </p:cNvPr>
            <p:cNvSpPr/>
            <p:nvPr/>
          </p:nvSpPr>
          <p:spPr>
            <a:xfrm>
              <a:off x="7502581" y="2573655"/>
              <a:ext cx="2232248" cy="2077954"/>
            </a:xfrm>
            <a:prstGeom prst="ellipse">
              <a:avLst/>
            </a:prstGeom>
            <a:solidFill>
              <a:srgbClr val="86897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8416269-80E3-4649-87CB-BA709660C11D}"/>
                </a:ext>
              </a:extLst>
            </p:cNvPr>
            <p:cNvSpPr/>
            <p:nvPr/>
          </p:nvSpPr>
          <p:spPr>
            <a:xfrm>
              <a:off x="3316642" y="941519"/>
              <a:ext cx="2231042" cy="2216403"/>
            </a:xfrm>
            <a:prstGeom prst="ellipse">
              <a:avLst/>
            </a:prstGeom>
            <a:solidFill>
              <a:srgbClr val="2F2A1C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4AD463-E570-4886-8EDE-54018773BB24}"/>
                </a:ext>
              </a:extLst>
            </p:cNvPr>
            <p:cNvSpPr txBox="1"/>
            <p:nvPr/>
          </p:nvSpPr>
          <p:spPr>
            <a:xfrm>
              <a:off x="3210237" y="1717493"/>
              <a:ext cx="24438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데이터</a:t>
              </a:r>
              <a:r>
                <a:rPr lang="en-US" altLang="ko-KR" sz="24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24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프로세스</a:t>
              </a:r>
              <a:endPara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모델링</a:t>
              </a:r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88050-097B-42D1-A2FB-D03894C1E267}"/>
                </a:ext>
              </a:extLst>
            </p:cNvPr>
            <p:cNvSpPr txBox="1"/>
            <p:nvPr/>
          </p:nvSpPr>
          <p:spPr>
            <a:xfrm>
              <a:off x="-429278" y="3332902"/>
              <a:ext cx="23674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기능 분할 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및 모듈화</a:t>
              </a:r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7AAC48-5250-4881-9800-146434C35078}"/>
                </a:ext>
              </a:extLst>
            </p:cNvPr>
            <p:cNvSpPr txBox="1"/>
            <p:nvPr/>
          </p:nvSpPr>
          <p:spPr>
            <a:xfrm>
              <a:off x="7502580" y="3412577"/>
              <a:ext cx="2367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200" dirty="0" smtClean="0">
                  <a:solidFill>
                    <a:schemeClr val="bg1">
                      <a:lumMod val="9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협업 효율성</a:t>
              </a:r>
              <a:endParaRPr lang="ko-KR" altLang="en-US" sz="2400" spc="-2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C88050-097B-42D1-A2FB-D03894C1E267}"/>
                </a:ext>
              </a:extLst>
            </p:cNvPr>
            <p:cNvSpPr txBox="1"/>
            <p:nvPr/>
          </p:nvSpPr>
          <p:spPr>
            <a:xfrm>
              <a:off x="-1104122" y="5027153"/>
              <a:ext cx="38384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FE/BE/DB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기능별 분할 구현</a:t>
              </a:r>
              <a:endPara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Top-Down 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방식으로</a:t>
              </a: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개발 및 유지보수 최적화 위함</a:t>
              </a:r>
              <a:endPara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C88050-097B-42D1-A2FB-D03894C1E267}"/>
                </a:ext>
              </a:extLst>
            </p:cNvPr>
            <p:cNvSpPr txBox="1"/>
            <p:nvPr/>
          </p:nvSpPr>
          <p:spPr>
            <a:xfrm>
              <a:off x="6595340" y="4634117"/>
              <a:ext cx="41767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Git</a:t>
              </a: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/Google Docs/Slack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등</a:t>
              </a: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툴을 사용하여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협업 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효율성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제고</a:t>
              </a:r>
              <a:endPara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API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명세서</a:t>
              </a:r>
              <a:r>
                <a:rPr lang="en-US" altLang="ko-KR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2000" dirty="0" err="1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웹페이지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모델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등 작업 산출물 </a:t>
              </a:r>
              <a:r>
                <a:rPr lang="ko-KR" altLang="en-US" sz="2000" dirty="0" err="1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서류화</a:t>
              </a:r>
              <a:endPara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C88050-097B-42D1-A2FB-D03894C1E267}"/>
                </a:ext>
              </a:extLst>
            </p:cNvPr>
            <p:cNvSpPr txBox="1"/>
            <p:nvPr/>
          </p:nvSpPr>
          <p:spPr>
            <a:xfrm>
              <a:off x="2320229" y="3157766"/>
              <a:ext cx="45474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Node.js/Python/</a:t>
              </a:r>
              <a:r>
                <a:rPr lang="en-US" altLang="ko-KR" sz="20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Vuetify</a:t>
              </a:r>
              <a:r>
                <a:rPr lang="en-US" altLang="ko-KR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/MongoDB 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등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다양한 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프레임워크 사용</a:t>
              </a:r>
              <a:endPara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모듈화된 기능을 합칠 때 여러 번 일하지 않도록 데이터</a:t>
              </a:r>
              <a:r>
                <a:rPr lang="en-US" altLang="ko-KR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2000" dirty="0" smtClean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프로세스 설계</a:t>
              </a:r>
              <a:endPara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5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551384" y="91918"/>
            <a:ext cx="521862" cy="521862"/>
          </a:xfrm>
          <a:prstGeom prst="ellipse">
            <a:avLst/>
          </a:prstGeom>
          <a:solidFill>
            <a:srgbClr val="1D1B10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812315" y="148291"/>
            <a:ext cx="26205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구성도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465" y="1985739"/>
            <a:ext cx="1395662" cy="50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608" l="413" r="98347">
                        <a14:foregroundMark x1="11157" y1="7656" x2="11157" y2="7656"/>
                        <a14:foregroundMark x1="42149" y1="12440" x2="42149" y2="12440"/>
                        <a14:foregroundMark x1="7025" y1="4306" x2="7025" y2="4306"/>
                        <a14:foregroundMark x1="6198" y1="478" x2="6198" y2="478"/>
                        <a14:foregroundMark x1="5372" y1="478" x2="5372" y2="478"/>
                        <a14:foregroundMark x1="95041" y1="4306" x2="95041" y2="4306"/>
                        <a14:foregroundMark x1="51240" y1="91866" x2="51240" y2="91866"/>
                        <a14:foregroundMark x1="50000" y1="97608" x2="50000" y2="97608"/>
                        <a14:foregroundMark x1="826" y1="478" x2="826" y2="478"/>
                        <a14:foregroundMark x1="98347" y1="1914" x2="98347" y2="1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039" y="3619164"/>
            <a:ext cx="774587" cy="64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7247" y="3563134"/>
            <a:ext cx="804739" cy="65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3080" y="2107476"/>
            <a:ext cx="664206" cy="86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27" b="89147" l="6170" r="94344">
                        <a14:foregroundMark x1="11311" y1="54264" x2="11311" y2="54264"/>
                        <a14:foregroundMark x1="6170" y1="47287" x2="6170" y2="47287"/>
                        <a14:foregroundMark x1="9769" y1="22481" x2="9769" y2="22481"/>
                        <a14:foregroundMark x1="9512" y1="81395" x2="9512" y2="81395"/>
                        <a14:foregroundMark x1="9769" y1="83721" x2="9769" y2="83721"/>
                        <a14:foregroundMark x1="20823" y1="57364" x2="20823" y2="57364"/>
                        <a14:foregroundMark x1="24936" y1="55039" x2="24936" y2="55039"/>
                        <a14:foregroundMark x1="35733" y1="60465" x2="35733" y2="60465"/>
                        <a14:foregroundMark x1="46272" y1="58140" x2="46272" y2="58140"/>
                        <a14:foregroundMark x1="46272" y1="74419" x2="46272" y2="74419"/>
                        <a14:foregroundMark x1="51928" y1="74419" x2="51928" y2="74419"/>
                        <a14:foregroundMark x1="56041" y1="72868" x2="56041" y2="72868"/>
                        <a14:foregroundMark x1="68380" y1="54264" x2="68380" y2="54264"/>
                        <a14:foregroundMark x1="76093" y1="51163" x2="76093" y2="51163"/>
                        <a14:foregroundMark x1="83290" y1="46512" x2="83290" y2="46512"/>
                        <a14:foregroundMark x1="75835" y1="42636" x2="75835" y2="42636"/>
                        <a14:foregroundMark x1="74293" y1="75194" x2="74293" y2="75194"/>
                        <a14:foregroundMark x1="78663" y1="74419" x2="78663" y2="74419"/>
                        <a14:foregroundMark x1="89717" y1="45736" x2="89717" y2="45736"/>
                        <a14:foregroundMark x1="94344" y1="45736" x2="94344" y2="45736"/>
                        <a14:foregroundMark x1="87147" y1="75969" x2="87147" y2="75969"/>
                        <a14:foregroundMark x1="10026" y1="78295" x2="10026" y2="78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6013" y="5168357"/>
            <a:ext cx="2328150" cy="7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6249" y="3474189"/>
            <a:ext cx="830274" cy="82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05" b="97992" l="1980" r="97030">
                        <a14:foregroundMark x1="11881" y1="44177" x2="11881" y2="44177"/>
                        <a14:foregroundMark x1="32178" y1="21285" x2="32178" y2="21285"/>
                        <a14:foregroundMark x1="4950" y1="52610" x2="4950" y2="52610"/>
                        <a14:foregroundMark x1="47030" y1="5622" x2="47030" y2="5622"/>
                        <a14:foregroundMark x1="51980" y1="1606" x2="51980" y2="1606"/>
                        <a14:foregroundMark x1="62376" y1="59036" x2="62376" y2="59036"/>
                        <a14:foregroundMark x1="90099" y1="57831" x2="90099" y2="57831"/>
                        <a14:foregroundMark x1="97030" y1="53815" x2="97030" y2="53815"/>
                        <a14:foregroundMark x1="16832" y1="83534" x2="16832" y2="83534"/>
                        <a14:foregroundMark x1="25248" y1="86345" x2="25248" y2="86345"/>
                        <a14:foregroundMark x1="30693" y1="85542" x2="30693" y2="85542"/>
                        <a14:foregroundMark x1="31188" y1="91566" x2="31188" y2="91566"/>
                        <a14:foregroundMark x1="25743" y1="84739" x2="25743" y2="84739"/>
                        <a14:foregroundMark x1="22772" y1="97992" x2="22772" y2="97992"/>
                        <a14:foregroundMark x1="38119" y1="89157" x2="38119" y2="89157"/>
                        <a14:foregroundMark x1="58416" y1="84739" x2="58416" y2="84739"/>
                        <a14:foregroundMark x1="68812" y1="82329" x2="68812" y2="82329"/>
                        <a14:foregroundMark x1="85644" y1="82329" x2="85644" y2="823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1032" y="1867740"/>
            <a:ext cx="720784" cy="85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81701" y="4196963"/>
            <a:ext cx="1126950" cy="53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116" y="3529487"/>
            <a:ext cx="1279366" cy="11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EB0582-1789-42AC-A118-E1C6E76BA7C7}"/>
              </a:ext>
            </a:extLst>
          </p:cNvPr>
          <p:cNvSpPr/>
          <p:nvPr/>
        </p:nvSpPr>
        <p:spPr>
          <a:xfrm>
            <a:off x="1132490" y="1613178"/>
            <a:ext cx="3507275" cy="4095803"/>
          </a:xfrm>
          <a:prstGeom prst="roundRect">
            <a:avLst>
              <a:gd name="adj" fmla="val 48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75191A9-173D-40A0-8228-5E6DF47AEF97}"/>
              </a:ext>
            </a:extLst>
          </p:cNvPr>
          <p:cNvSpPr/>
          <p:nvPr/>
        </p:nvSpPr>
        <p:spPr>
          <a:xfrm>
            <a:off x="7062982" y="1398224"/>
            <a:ext cx="4053232" cy="14516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848" y="839313"/>
            <a:ext cx="2328150" cy="15367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A571E-98A1-4E2D-8EBB-31B351EF7224}"/>
              </a:ext>
            </a:extLst>
          </p:cNvPr>
          <p:cNvSpPr txBox="1"/>
          <p:nvPr/>
        </p:nvSpPr>
        <p:spPr>
          <a:xfrm>
            <a:off x="2852832" y="1209333"/>
            <a:ext cx="1541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Glass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Google Shape;109;p3">
            <a:extLst>
              <a:ext uri="{FF2B5EF4-FFF2-40B4-BE49-F238E27FC236}">
                <a16:creationId xmlns:a16="http://schemas.microsoft.com/office/drawing/2014/main" id="{CBC9364D-1780-435B-B8AD-C55935E4AB1A}"/>
              </a:ext>
            </a:extLst>
          </p:cNvPr>
          <p:cNvSpPr/>
          <p:nvPr/>
        </p:nvSpPr>
        <p:spPr>
          <a:xfrm rot="5400000">
            <a:off x="-2598471" y="3924000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4" name="Google Shape;110;p3">
            <a:extLst>
              <a:ext uri="{FF2B5EF4-FFF2-40B4-BE49-F238E27FC236}">
                <a16:creationId xmlns:a16="http://schemas.microsoft.com/office/drawing/2014/main" id="{A9E137BA-85F1-4BF0-87E8-D740D6C67843}"/>
              </a:ext>
            </a:extLst>
          </p:cNvPr>
          <p:cNvSpPr/>
          <p:nvPr/>
        </p:nvSpPr>
        <p:spPr>
          <a:xfrm rot="5400000">
            <a:off x="-1086471" y="1098000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E6B26-7411-4CC8-ADA5-8FD1F29F82B3}"/>
              </a:ext>
            </a:extLst>
          </p:cNvPr>
          <p:cNvSpPr txBox="1"/>
          <p:nvPr/>
        </p:nvSpPr>
        <p:spPr>
          <a:xfrm>
            <a:off x="1413055" y="4594109"/>
            <a:ext cx="150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en-US" altLang="ko-KR" sz="1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Display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87ECC3-9ABB-46EE-B417-A0C87577D49E}"/>
              </a:ext>
            </a:extLst>
          </p:cNvPr>
          <p:cNvSpPr txBox="1"/>
          <p:nvPr/>
        </p:nvSpPr>
        <p:spPr>
          <a:xfrm>
            <a:off x="3221812" y="4594109"/>
            <a:ext cx="155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Pi Camera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0" name="Picture 20" descr="picameraì ëí ì´ë¯¸ì§ ê²ìê²°ê³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79" y="3661079"/>
            <a:ext cx="1030713" cy="10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CE6B26-7411-4CC8-ADA5-8FD1F29F82B3}"/>
              </a:ext>
            </a:extLst>
          </p:cNvPr>
          <p:cNvSpPr txBox="1"/>
          <p:nvPr/>
        </p:nvSpPr>
        <p:spPr>
          <a:xfrm>
            <a:off x="1924731" y="2994779"/>
            <a:ext cx="21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 Zero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8" name="사각형: 둥근 모서리 19">
            <a:extLst>
              <a:ext uri="{FF2B5EF4-FFF2-40B4-BE49-F238E27FC236}">
                <a16:creationId xmlns:a16="http://schemas.microsoft.com/office/drawing/2014/main" id="{F75191A9-173D-40A0-8228-5E6DF47AEF97}"/>
              </a:ext>
            </a:extLst>
          </p:cNvPr>
          <p:cNvSpPr/>
          <p:nvPr/>
        </p:nvSpPr>
        <p:spPr>
          <a:xfrm>
            <a:off x="6698125" y="908720"/>
            <a:ext cx="4720472" cy="5544616"/>
          </a:xfrm>
          <a:prstGeom prst="roundRect">
            <a:avLst>
              <a:gd name="adj" fmla="val 54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20">
            <a:alphaModFix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778" b="89778" l="6667" r="94667">
                        <a14:foregroundMark x1="29778" y1="43556" x2="29778" y2="43556"/>
                        <a14:foregroundMark x1="62667" y1="28444" x2="62667" y2="28444"/>
                        <a14:foregroundMark x1="6667" y1="28444" x2="6667" y2="28444"/>
                        <a14:foregroundMark x1="37778" y1="40889" x2="37778" y2="40889"/>
                        <a14:foregroundMark x1="38222" y1="70222" x2="38222" y2="70222"/>
                        <a14:foregroundMark x1="94667" y1="41333" x2="94667" y2="41333"/>
                        <a14:foregroundMark x1="45333" y1="41333" x2="45333" y2="41333"/>
                        <a14:foregroundMark x1="62222" y1="32889" x2="62222" y2="32889"/>
                        <a14:foregroundMark x1="7111" y1="28444" x2="7111" y2="28444"/>
                        <a14:foregroundMark x1="36000" y1="67111" x2="36000" y2="67111"/>
                        <a14:foregroundMark x1="32889" y1="72000" x2="32889" y2="72000"/>
                        <a14:foregroundMark x1="88889" y1="70667" x2="88889" y2="70667"/>
                        <a14:foregroundMark x1="75111" y1="69333" x2="75111" y2="69333"/>
                        <a14:foregroundMark x1="89333" y1="41333" x2="89333" y2="41333"/>
                        <a14:foregroundMark x1="82222" y1="32000" x2="82222" y2="32000"/>
                        <a14:backgroundMark x1="45333" y1="14222" x2="45333" y2="14222"/>
                        <a14:backgroundMark x1="60444" y1="19111" x2="60444" y2="1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061" y="-154020"/>
            <a:ext cx="2014278" cy="201427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B5A571E-98A1-4E2D-8EBB-31B351EF7224}"/>
              </a:ext>
            </a:extLst>
          </p:cNvPr>
          <p:cNvSpPr txBox="1"/>
          <p:nvPr/>
        </p:nvSpPr>
        <p:spPr>
          <a:xfrm>
            <a:off x="8855572" y="486782"/>
            <a:ext cx="1541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78448" y="2228216"/>
            <a:ext cx="744755" cy="75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사각형: 둥근 모서리 19">
            <a:extLst>
              <a:ext uri="{FF2B5EF4-FFF2-40B4-BE49-F238E27FC236}">
                <a16:creationId xmlns:a16="http://schemas.microsoft.com/office/drawing/2014/main" id="{F75191A9-173D-40A0-8228-5E6DF47AEF97}"/>
              </a:ext>
            </a:extLst>
          </p:cNvPr>
          <p:cNvSpPr/>
          <p:nvPr/>
        </p:nvSpPr>
        <p:spPr>
          <a:xfrm>
            <a:off x="7068637" y="4602857"/>
            <a:ext cx="4053232" cy="16392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1" name="사각형: 둥근 모서리 19">
            <a:extLst>
              <a:ext uri="{FF2B5EF4-FFF2-40B4-BE49-F238E27FC236}">
                <a16:creationId xmlns:a16="http://schemas.microsoft.com/office/drawing/2014/main" id="{F75191A9-173D-40A0-8228-5E6DF47AEF97}"/>
              </a:ext>
            </a:extLst>
          </p:cNvPr>
          <p:cNvSpPr/>
          <p:nvPr/>
        </p:nvSpPr>
        <p:spPr>
          <a:xfrm>
            <a:off x="7031744" y="2948183"/>
            <a:ext cx="4053232" cy="15175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13849" y="46917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Back-end Server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21904" y="3015922"/>
            <a:ext cx="253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Front-end Server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14416" y="1490926"/>
            <a:ext cx="36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 Processing Server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6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484" y="5301905"/>
            <a:ext cx="1414734" cy="478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꺾인 연결선 34"/>
          <p:cNvCxnSpPr/>
          <p:nvPr/>
        </p:nvCxnSpPr>
        <p:spPr>
          <a:xfrm rot="5400000">
            <a:off x="1629234" y="2748546"/>
            <a:ext cx="957897" cy="760051"/>
          </a:xfrm>
          <a:prstGeom prst="bentConnector3">
            <a:avLst>
              <a:gd name="adj1" fmla="val -296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rot="16200000" flipH="1">
            <a:off x="3230156" y="2779121"/>
            <a:ext cx="1168280" cy="588166"/>
          </a:xfrm>
          <a:prstGeom prst="bentConnector3">
            <a:avLst>
              <a:gd name="adj1" fmla="val 346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CE6B26-7411-4CC8-ADA5-8FD1F29F82B3}"/>
              </a:ext>
            </a:extLst>
          </p:cNvPr>
          <p:cNvSpPr txBox="1"/>
          <p:nvPr/>
        </p:nvSpPr>
        <p:spPr>
          <a:xfrm>
            <a:off x="1669680" y="2578293"/>
            <a:ext cx="21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AutoShape 2" descr="http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0" name="Picture 4" descr="ê´ë ¨ ì´ë¯¸ì§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77" y="1448625"/>
            <a:ext cx="1402983" cy="8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오른쪽 화살표 52"/>
          <p:cNvSpPr/>
          <p:nvPr/>
        </p:nvSpPr>
        <p:spPr>
          <a:xfrm>
            <a:off x="4673398" y="2073586"/>
            <a:ext cx="2024727" cy="217352"/>
          </a:xfrm>
          <a:prstGeom prst="rightArrow">
            <a:avLst/>
          </a:prstGeom>
          <a:solidFill>
            <a:srgbClr val="35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4" descr="ê´ë ¨ ì´ë¯¸ì§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42" y="3474189"/>
            <a:ext cx="1402983" cy="8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오른쪽 화살표 76"/>
          <p:cNvSpPr/>
          <p:nvPr/>
        </p:nvSpPr>
        <p:spPr>
          <a:xfrm rot="10800000">
            <a:off x="4667369" y="4124046"/>
            <a:ext cx="2024727" cy="217352"/>
          </a:xfrm>
          <a:prstGeom prst="rightArrow">
            <a:avLst/>
          </a:prstGeom>
          <a:solidFill>
            <a:srgbClr val="35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663677" y="65136"/>
            <a:ext cx="521862" cy="521862"/>
          </a:xfrm>
          <a:prstGeom prst="ellipse">
            <a:avLst/>
          </a:prstGeom>
          <a:solidFill>
            <a:srgbClr val="1D1B10">
              <a:alpha val="3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B1B03-E778-44E5-A396-07CE234B3E93}"/>
              </a:ext>
            </a:extLst>
          </p:cNvPr>
          <p:cNvSpPr txBox="1"/>
          <p:nvPr/>
        </p:nvSpPr>
        <p:spPr>
          <a:xfrm>
            <a:off x="1114001" y="147308"/>
            <a:ext cx="5242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기능 </a:t>
            </a:r>
            <a:r>
              <a:rPr lang="ko-KR" altLang="en-US" sz="3000" dirty="0" smtClean="0"/>
              <a:t>구현</a:t>
            </a:r>
            <a:endParaRPr lang="ko-KR" altLang="en-US" sz="3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4C378F-B341-44B8-9BB4-71B7B34FA72F}"/>
              </a:ext>
            </a:extLst>
          </p:cNvPr>
          <p:cNvSpPr/>
          <p:nvPr/>
        </p:nvSpPr>
        <p:spPr>
          <a:xfrm>
            <a:off x="663677" y="1409266"/>
            <a:ext cx="3596640" cy="5116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6852B3-C6B5-4DE0-B879-D12F8FC9A717}"/>
              </a:ext>
            </a:extLst>
          </p:cNvPr>
          <p:cNvSpPr/>
          <p:nvPr/>
        </p:nvSpPr>
        <p:spPr>
          <a:xfrm>
            <a:off x="4528017" y="1409267"/>
            <a:ext cx="3596640" cy="5116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A4022D6-09ED-4FCC-8DE2-F5B3E78DF1E7}"/>
              </a:ext>
            </a:extLst>
          </p:cNvPr>
          <p:cNvSpPr/>
          <p:nvPr/>
        </p:nvSpPr>
        <p:spPr>
          <a:xfrm>
            <a:off x="600149" y="593919"/>
            <a:ext cx="2439179" cy="7010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/>
              <a:t>웹 페이지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67CD45-77B4-4A35-B94B-DE9617821D5E}"/>
              </a:ext>
            </a:extLst>
          </p:cNvPr>
          <p:cNvSpPr/>
          <p:nvPr/>
        </p:nvSpPr>
        <p:spPr>
          <a:xfrm>
            <a:off x="4558241" y="571166"/>
            <a:ext cx="2285797" cy="7010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/>
              <a:t>라즈베리 파이</a:t>
            </a:r>
          </a:p>
        </p:txBody>
      </p:sp>
      <p:sp>
        <p:nvSpPr>
          <p:cNvPr id="10" name="Google Shape;109;p3">
            <a:extLst>
              <a:ext uri="{FF2B5EF4-FFF2-40B4-BE49-F238E27FC236}">
                <a16:creationId xmlns:a16="http://schemas.microsoft.com/office/drawing/2014/main" id="{DB217BC3-1CF3-4BE7-9BB7-F46BC83657D2}"/>
              </a:ext>
            </a:extLst>
          </p:cNvPr>
          <p:cNvSpPr/>
          <p:nvPr/>
        </p:nvSpPr>
        <p:spPr>
          <a:xfrm rot="5400000">
            <a:off x="-2598471" y="3924000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1" name="Google Shape;110;p3">
            <a:extLst>
              <a:ext uri="{FF2B5EF4-FFF2-40B4-BE49-F238E27FC236}">
                <a16:creationId xmlns:a16="http://schemas.microsoft.com/office/drawing/2014/main" id="{3322F0CB-4735-4F25-9053-960F4DC02E84}"/>
              </a:ext>
            </a:extLst>
          </p:cNvPr>
          <p:cNvSpPr/>
          <p:nvPr/>
        </p:nvSpPr>
        <p:spPr>
          <a:xfrm rot="5400000">
            <a:off x="-1086471" y="1098000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74D598-4AD8-4E3E-8565-72E3621C1550}"/>
              </a:ext>
            </a:extLst>
          </p:cNvPr>
          <p:cNvSpPr/>
          <p:nvPr/>
        </p:nvSpPr>
        <p:spPr>
          <a:xfrm>
            <a:off x="8392357" y="1409266"/>
            <a:ext cx="3596640" cy="5116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1E6409-0DAF-4868-9307-83E049D4F133}"/>
              </a:ext>
            </a:extLst>
          </p:cNvPr>
          <p:cNvSpPr/>
          <p:nvPr/>
        </p:nvSpPr>
        <p:spPr>
          <a:xfrm>
            <a:off x="8328248" y="571166"/>
            <a:ext cx="2285797" cy="7010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/>
              <a:t>협업 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7423C9-277F-4D3E-970F-A9A5313466AF}"/>
              </a:ext>
            </a:extLst>
          </p:cNvPr>
          <p:cNvSpPr/>
          <p:nvPr/>
        </p:nvSpPr>
        <p:spPr>
          <a:xfrm>
            <a:off x="8371427" y="1394733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dirty="0" err="1">
                <a:hlinkClick r:id="rId5"/>
              </a:rPr>
              <a:t>GroundBNB</a:t>
            </a:r>
            <a:r>
              <a:rPr lang="en-US" altLang="ko-KR" sz="1800" dirty="0">
                <a:hlinkClick r:id="rId5"/>
              </a:rPr>
              <a:t> Document(</a:t>
            </a:r>
            <a:r>
              <a:rPr lang="en-US" altLang="ko-KR" sz="1800" dirty="0" err="1">
                <a:hlinkClick r:id="rId5"/>
              </a:rPr>
              <a:t>Gitbook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1CF50-6772-48B7-A57E-E52A4508E3D1}"/>
              </a:ext>
            </a:extLst>
          </p:cNvPr>
          <p:cNvSpPr/>
          <p:nvPr/>
        </p:nvSpPr>
        <p:spPr>
          <a:xfrm>
            <a:off x="8328248" y="34126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 dirty="0">
                <a:hlinkClick r:id="rId6"/>
              </a:rPr>
              <a:t>DB Schema(Spread Sheet)</a:t>
            </a:r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288C24-06DA-4CE9-BA7E-F6467A2ED694}"/>
              </a:ext>
            </a:extLst>
          </p:cNvPr>
          <p:cNvSpPr/>
          <p:nvPr/>
        </p:nvSpPr>
        <p:spPr>
          <a:xfrm>
            <a:off x="8371427" y="47843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 dirty="0">
                <a:hlinkClick r:id="rId7"/>
              </a:rPr>
              <a:t>Front End (Draw.io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17" name="KakaoTalk_Video_20191129_0233_40_315">
            <a:hlinkClick r:id="" action="ppaction://media"/>
            <a:extLst>
              <a:ext uri="{FF2B5EF4-FFF2-40B4-BE49-F238E27FC236}">
                <a16:creationId xmlns:a16="http://schemas.microsoft.com/office/drawing/2014/main" id="{FFE22A2B-6AE7-4A0C-BB58-DF15084F8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69223" y="2377307"/>
            <a:ext cx="3374676" cy="1901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8360" y="1743030"/>
            <a:ext cx="3359398" cy="1618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4272" y="3728198"/>
            <a:ext cx="3320419" cy="11370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0271" y="5168216"/>
            <a:ext cx="3361653" cy="13065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333" y="2635552"/>
            <a:ext cx="2811328" cy="21487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786" y="5168216"/>
            <a:ext cx="33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3"/>
              </a:rPr>
              <a:t>http://70.12.111.170:8080</a:t>
            </a:r>
            <a:r>
              <a:rPr lang="en-US" altLang="ko-KR" dirty="0" smtClean="0">
                <a:hlinkClick r:id="rId13"/>
              </a:rPr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0757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 mute="1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702018" y="11210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시퀀스 다이어그램</a:t>
            </a:r>
            <a:endParaRPr lang="en-US" altLang="ko-KR" b="1" dirty="0" smtClean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0509" y="-2153"/>
            <a:ext cx="521862" cy="521862"/>
          </a:xfrm>
          <a:prstGeom prst="ellipse">
            <a:avLst/>
          </a:prstGeom>
          <a:solidFill>
            <a:schemeClr val="bg2">
              <a:lumMod val="10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10E7FE-8F29-41F0-AA44-B50258C08B0B}"/>
              </a:ext>
            </a:extLst>
          </p:cNvPr>
          <p:cNvSpPr/>
          <p:nvPr/>
        </p:nvSpPr>
        <p:spPr>
          <a:xfrm rot="5400000">
            <a:off x="-2581154" y="3992266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C16EA-095A-48C7-BC7F-E79820938A7C}"/>
              </a:ext>
            </a:extLst>
          </p:cNvPr>
          <p:cNvSpPr/>
          <p:nvPr/>
        </p:nvSpPr>
        <p:spPr>
          <a:xfrm rot="5400000">
            <a:off x="-1074070" y="1098000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80268" y="539265"/>
            <a:ext cx="1672662" cy="650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Glasses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67282" y="579276"/>
            <a:ext cx="1638747" cy="650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 </a:t>
            </a:r>
          </a:p>
          <a:p>
            <a:pPr algn="ctr"/>
            <a:r>
              <a:rPr lang="en-US" altLang="ko-KR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28448" y="539265"/>
            <a:ext cx="1943068" cy="650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</a:t>
            </a:r>
            <a:r>
              <a:rPr lang="en-US" altLang="ko-KR" dirty="0" err="1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lang="en-US" altLang="ko-KR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7988" y="559269"/>
            <a:ext cx="1681322" cy="650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Back-End </a:t>
            </a:r>
          </a:p>
          <a:p>
            <a:pPr algn="ctr"/>
            <a:r>
              <a:rPr lang="en-US" altLang="ko-KR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9468" y="1580386"/>
            <a:ext cx="99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QR </a:t>
            </a:r>
            <a:r>
              <a:rPr lang="ko-KR" altLang="en-US" sz="16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인식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484" y="577712"/>
            <a:ext cx="1579117" cy="650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Front-End 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</a:p>
          <a:p>
            <a:pPr algn="ctr"/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0" name="Picture 2" descr="us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26" y="404114"/>
            <a:ext cx="997796" cy="99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연결선 76"/>
          <p:cNvCxnSpPr/>
          <p:nvPr/>
        </p:nvCxnSpPr>
        <p:spPr>
          <a:xfrm>
            <a:off x="3416599" y="1334982"/>
            <a:ext cx="0" cy="54311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5266880" y="1334982"/>
            <a:ext cx="0" cy="54311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234042" y="1308522"/>
            <a:ext cx="0" cy="54311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9120336" y="1308522"/>
            <a:ext cx="0" cy="54311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1134124" y="1308522"/>
            <a:ext cx="0" cy="54311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1879724" y="1334982"/>
            <a:ext cx="0" cy="54311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8140" y="3612474"/>
            <a:ext cx="99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 페이지 접근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416599" y="1401910"/>
            <a:ext cx="0" cy="65300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1945271" y="1626606"/>
            <a:ext cx="14713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2070159" y="1508776"/>
            <a:ext cx="1126404" cy="2356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인식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3416599" y="1911988"/>
            <a:ext cx="18502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3503712" y="1775925"/>
            <a:ext cx="1561175" cy="2721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HTTP/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전송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5266880" y="1721550"/>
            <a:ext cx="0" cy="65300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9138649" y="1947754"/>
            <a:ext cx="0" cy="126522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310530" y="2165161"/>
            <a:ext cx="3809806" cy="9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6381779" y="1965820"/>
            <a:ext cx="1704526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(AXIOS)/ API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/>
          <p:cNvCxnSpPr/>
          <p:nvPr/>
        </p:nvCxnSpPr>
        <p:spPr>
          <a:xfrm flipH="1" flipV="1">
            <a:off x="3416599" y="2838405"/>
            <a:ext cx="5684829" cy="26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4665744" y="2668874"/>
            <a:ext cx="1967311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MQTT/</a:t>
            </a: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쉐어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하우스 정보 전달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416488" y="2538245"/>
            <a:ext cx="0" cy="65300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>
            <a:off x="1898039" y="2990188"/>
            <a:ext cx="1500137" cy="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2085922" y="2872358"/>
            <a:ext cx="1126404" cy="2356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하우스 정보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1898039" y="3844766"/>
            <a:ext cx="53173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3340106" y="3648782"/>
            <a:ext cx="2167180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HTTP/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브라우저로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웹페이지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접근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1" name="직선 연결선 120"/>
          <p:cNvCxnSpPr/>
          <p:nvPr/>
        </p:nvCxnSpPr>
        <p:spPr>
          <a:xfrm>
            <a:off x="7234042" y="3676247"/>
            <a:ext cx="0" cy="2728864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7200045" y="4320715"/>
            <a:ext cx="19202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457954" y="4142743"/>
            <a:ext cx="1410654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HTTP(AXIOS)/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9138649" y="4154266"/>
            <a:ext cx="0" cy="956038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7280668" y="5004835"/>
            <a:ext cx="1857982" cy="8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7433428" y="4739619"/>
            <a:ext cx="1568831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HTTP/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하우스 정보 전달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2" name="직선 화살표 연결선 131"/>
          <p:cNvCxnSpPr/>
          <p:nvPr/>
        </p:nvCxnSpPr>
        <p:spPr>
          <a:xfrm flipV="1">
            <a:off x="7275226" y="5593089"/>
            <a:ext cx="3824756" cy="11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8317012" y="5449073"/>
            <a:ext cx="1568831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HTTP(AJAX)/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지도 요청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11134124" y="5480577"/>
            <a:ext cx="0" cy="716231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7276020" y="6043127"/>
            <a:ext cx="3823962" cy="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 flipH="1" flipV="1">
            <a:off x="1913722" y="6165304"/>
            <a:ext cx="5265730" cy="31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3331349" y="5918207"/>
            <a:ext cx="2167180" cy="417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그라운드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비앤비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94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803097" y="354234"/>
            <a:ext cx="317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구성도</a:t>
            </a:r>
          </a:p>
        </p:txBody>
      </p:sp>
      <p:sp>
        <p:nvSpPr>
          <p:cNvPr id="20" name="타원 19"/>
          <p:cNvSpPr/>
          <p:nvPr/>
        </p:nvSpPr>
        <p:spPr>
          <a:xfrm>
            <a:off x="632876" y="241873"/>
            <a:ext cx="521862" cy="521862"/>
          </a:xfrm>
          <a:prstGeom prst="ellipse">
            <a:avLst/>
          </a:prstGeom>
          <a:solidFill>
            <a:schemeClr val="bg2">
              <a:lumMod val="10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10E7FE-8F29-41F0-AA44-B50258C08B0B}"/>
              </a:ext>
            </a:extLst>
          </p:cNvPr>
          <p:cNvSpPr/>
          <p:nvPr/>
        </p:nvSpPr>
        <p:spPr>
          <a:xfrm rot="5400000">
            <a:off x="-2617164" y="3911197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C16EA-095A-48C7-BC7F-E79820938A7C}"/>
              </a:ext>
            </a:extLst>
          </p:cNvPr>
          <p:cNvSpPr/>
          <p:nvPr/>
        </p:nvSpPr>
        <p:spPr>
          <a:xfrm rot="5400000">
            <a:off x="-1095761" y="1111018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10E7FE-8F29-41F0-AA44-B50258C08B0B}"/>
              </a:ext>
            </a:extLst>
          </p:cNvPr>
          <p:cNvSpPr/>
          <p:nvPr/>
        </p:nvSpPr>
        <p:spPr>
          <a:xfrm rot="5400000">
            <a:off x="-2617164" y="3911197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04944" y="1393579"/>
            <a:ext cx="2699197" cy="3904157"/>
          </a:xfrm>
          <a:prstGeom prst="roundRect">
            <a:avLst>
              <a:gd name="adj" fmla="val 51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582544" y="5409980"/>
            <a:ext cx="8323153" cy="8071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44241" y="1393579"/>
            <a:ext cx="2660259" cy="3904157"/>
          </a:xfrm>
          <a:prstGeom prst="roundRect">
            <a:avLst>
              <a:gd name="adj" fmla="val 51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227779" y="1393579"/>
            <a:ext cx="2677918" cy="3899802"/>
          </a:xfrm>
          <a:prstGeom prst="roundRect">
            <a:avLst>
              <a:gd name="adj" fmla="val 51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0" descr="window 10 log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5" b="24757"/>
          <a:stretch/>
        </p:blipFill>
        <p:spPr bwMode="auto">
          <a:xfrm>
            <a:off x="5776525" y="5539865"/>
            <a:ext cx="197544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773956" y="3449544"/>
            <a:ext cx="222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Publising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Module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Picture 11" descr="https://lh4.googleusercontent.com/oviXnonEDvCNb4DHKu1odQeVqOLYc6tES_d5jeWsl4LokNWo2h5zXWb_GE377P3fZKbWCIv1y0IMIj4jtQ1p8ueB1Y9eBfHmO2hY-x0vnNRJgUbb9K082xl3sY95huv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397162" y="3313217"/>
            <a:ext cx="1108688" cy="5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3784700" y="3288513"/>
            <a:ext cx="2311300" cy="8469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10" descr="https://lh5.googleusercontent.com/BxM6LAR6Q2dk7mWEgjWcFHSB6HC2WzjLEu6xx64ZbFTUak_cbZDWeeI_G7LsBYNZMQy7yA4UHDiHQOVs053JifIFvbt7ey1YYi_o9SZeYfutDg03avpZOuWCCSEA1p1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66" y="2350907"/>
            <a:ext cx="395342" cy="54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https://lh4.googleusercontent.com/0QMm5cQX92jZFntktxWa8EQdv3Ldq2nEOqalJ0dUxAfzr5PuzVc77u0k4i_QzDDoiTePEUUbOvVZKiimV5HNy4GLfSHWnzXzaLprhhYbKJdC5N48XQpf1i9Gb7lKhO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61" y="2359174"/>
            <a:ext cx="316804" cy="48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3794498" y="2307104"/>
            <a:ext cx="2311458" cy="8831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Picture 13" descr="https://lh3.googleusercontent.com/5nfO2d3SQ48UhU7diYyKCUEn6_NZBJtZAgXKnRVQMLiXVb9Wm_LLqrW8qnMMgNzb60NDDW96p43m0bzVij7DHeoYllfhiAzk2SAoKyyyVNe6qEsLNz0uw5AFtEiGFWW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97" y="3359770"/>
            <a:ext cx="592489" cy="47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https://lh4.googleusercontent.com/9_-A8v3iVyjtolB6IFH2a3AnVF0Nbs3Cep0peK6ogmapGAZE0j0uWglydmDyXoFUoNaXiFaDqOu_viGTbGDoies25wEFij-D9zDstLEpHedjpPJnCeQHRrhpHaYVGy5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53" y="3359770"/>
            <a:ext cx="556927" cy="4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666107" y="3254105"/>
            <a:ext cx="2302493" cy="9082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34" descr="google map api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78" y="2250593"/>
            <a:ext cx="609515" cy="6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모서리가 둥근 직사각형 66"/>
          <p:cNvSpPr/>
          <p:nvPr/>
        </p:nvSpPr>
        <p:spPr>
          <a:xfrm>
            <a:off x="6702460" y="2286992"/>
            <a:ext cx="2276143" cy="891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14" descr="https://lh3.googleusercontent.com/ScIzou7nK_7acxj5GtbiNIKtM6eJTWFCTxsUW0Fxm0qXyvRE7aC9L8m7K5E-6eyz50tBc4NnLNwchRHSz8S1pwzts4cqLGnghqSn8iuPp4Ym1S4bPIGPtKAxtA05y38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248" y="2197060"/>
            <a:ext cx="1362578" cy="6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9463444" y="2213323"/>
            <a:ext cx="2308853" cy="950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Picture 26" descr="node.js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94" y="4196772"/>
            <a:ext cx="1257267" cy="6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모서리가 둥근 직사각형 78"/>
          <p:cNvSpPr/>
          <p:nvPr/>
        </p:nvSpPr>
        <p:spPr>
          <a:xfrm>
            <a:off x="3786388" y="4214126"/>
            <a:ext cx="2309612" cy="9301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44" descr="raspbian log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17"/>
          <a:stretch/>
        </p:blipFill>
        <p:spPr bwMode="auto">
          <a:xfrm>
            <a:off x="1164191" y="4262087"/>
            <a:ext cx="1246326" cy="5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모서리가 둥근 직사각형 88"/>
          <p:cNvSpPr/>
          <p:nvPr/>
        </p:nvSpPr>
        <p:spPr>
          <a:xfrm>
            <a:off x="632877" y="4135460"/>
            <a:ext cx="2302776" cy="9907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Picture 20" descr="picamera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5" y="2680767"/>
            <a:ext cx="705464" cy="70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모서리가 둥근 직사각형 90"/>
          <p:cNvSpPr/>
          <p:nvPr/>
        </p:nvSpPr>
        <p:spPr>
          <a:xfrm>
            <a:off x="641732" y="2606209"/>
            <a:ext cx="2293921" cy="1412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506725" y="1777286"/>
            <a:ext cx="2564939" cy="3703001"/>
          </a:xfrm>
          <a:prstGeom prst="roundRect">
            <a:avLst>
              <a:gd name="adj" fmla="val 51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629606" y="1777286"/>
            <a:ext cx="174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Glasses</a:t>
            </a:r>
            <a:endParaRPr lang="ko-KR" altLang="en-US" b="1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751967" y="5652160"/>
            <a:ext cx="184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OS(Window 10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0982" y="4713971"/>
            <a:ext cx="184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OS(</a:t>
            </a:r>
            <a:r>
              <a:rPr lang="en-US" altLang="ko-KR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Raspbian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374754" y="723566"/>
            <a:ext cx="8672340" cy="5605798"/>
          </a:xfrm>
          <a:prstGeom prst="roundRect">
            <a:avLst>
              <a:gd name="adj" fmla="val 51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3490116" y="829816"/>
            <a:ext cx="24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 Computer</a:t>
            </a:r>
            <a:endParaRPr lang="ko-KR" altLang="en-US" b="1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3644452" y="1413702"/>
            <a:ext cx="240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 Processing Server</a:t>
            </a:r>
            <a:endParaRPr lang="ko-KR" altLang="en-US" b="1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6444241" y="1429648"/>
            <a:ext cx="24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Front-End Server</a:t>
            </a:r>
            <a:endParaRPr lang="ko-KR" altLang="en-US" b="1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9303025" y="1485129"/>
            <a:ext cx="24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Back-End Server</a:t>
            </a:r>
            <a:endParaRPr lang="ko-KR" altLang="en-US" b="1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794498" y="4756856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runtime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19315" y="2819887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QRcode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Recognition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21161" y="3834381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framework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4" name="Picture 11" descr="https://lh4.googleusercontent.com/oviXnonEDvCNb4DHKu1odQeVqOLYc6tES_d5jeWsl4LokNWo2h5zXWb_GE377P3fZKbWCIv1y0IMIj4jtQ1p8ueB1Y9eBfHmO2hY-x0vnNRJgUbb9K082xl3sY95huv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063527" y="3278809"/>
            <a:ext cx="1108688" cy="5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9451065" y="3254105"/>
            <a:ext cx="2311300" cy="8469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Picture 26" descr="node.js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559" y="4162364"/>
            <a:ext cx="1257267" cy="6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9452753" y="4179718"/>
            <a:ext cx="2309612" cy="9301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9460863" y="4722448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runtime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87526" y="3799973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framework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175512" y="2786363"/>
            <a:ext cx="110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DBMS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1" name="Picture 26" descr="node.js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13" y="4208877"/>
            <a:ext cx="1257267" cy="6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모서리가 둥근 직사각형 111"/>
          <p:cNvSpPr/>
          <p:nvPr/>
        </p:nvSpPr>
        <p:spPr>
          <a:xfrm>
            <a:off x="6666107" y="4226231"/>
            <a:ext cx="2309612" cy="9301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6674217" y="4768961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runtime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940427" y="3796005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framework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757530" y="2820917"/>
            <a:ext cx="24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places API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2981717" y="2819468"/>
            <a:ext cx="640273" cy="214031"/>
          </a:xfrm>
          <a:prstGeom prst="rightArrow">
            <a:avLst/>
          </a:prstGeom>
          <a:solidFill>
            <a:srgbClr val="1A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 rot="10800000">
            <a:off x="2945422" y="3727365"/>
            <a:ext cx="640273" cy="214031"/>
          </a:xfrm>
          <a:prstGeom prst="rightArrow">
            <a:avLst/>
          </a:prstGeom>
          <a:solidFill>
            <a:srgbClr val="1A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E2C32C3-8420-451A-B361-8BB9AC639DA0}"/>
              </a:ext>
            </a:extLst>
          </p:cNvPr>
          <p:cNvSpPr txBox="1"/>
          <p:nvPr/>
        </p:nvSpPr>
        <p:spPr>
          <a:xfrm>
            <a:off x="805133" y="378490"/>
            <a:ext cx="317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성능평가</a:t>
            </a:r>
            <a:endParaRPr lang="en-US" altLang="ko-KR" b="1" dirty="0" smtClean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5423" y="165608"/>
            <a:ext cx="521862" cy="521862"/>
          </a:xfrm>
          <a:prstGeom prst="ellipse">
            <a:avLst/>
          </a:prstGeom>
          <a:solidFill>
            <a:schemeClr val="bg2">
              <a:lumMod val="10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10E7FE-8F29-41F0-AA44-B50258C08B0B}"/>
              </a:ext>
            </a:extLst>
          </p:cNvPr>
          <p:cNvSpPr/>
          <p:nvPr/>
        </p:nvSpPr>
        <p:spPr>
          <a:xfrm rot="5400000">
            <a:off x="-2610001" y="3924000"/>
            <a:ext cx="5544000" cy="324000"/>
          </a:xfrm>
          <a:prstGeom prst="rect">
            <a:avLst/>
          </a:prstGeom>
          <a:solidFill>
            <a:srgbClr val="2F2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C16EA-095A-48C7-BC7F-E79820938A7C}"/>
              </a:ext>
            </a:extLst>
          </p:cNvPr>
          <p:cNvSpPr/>
          <p:nvPr/>
        </p:nvSpPr>
        <p:spPr>
          <a:xfrm rot="5400000">
            <a:off x="-1098000" y="1098000"/>
            <a:ext cx="2520000" cy="324000"/>
          </a:xfrm>
          <a:prstGeom prst="rect">
            <a:avLst/>
          </a:prstGeom>
          <a:solidFill>
            <a:srgbClr val="868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">
            <a:extLst>
              <a:ext uri="{FF2B5EF4-FFF2-40B4-BE49-F238E27FC236}">
                <a16:creationId xmlns:a16="http://schemas.microsoft.com/office/drawing/2014/main" id="{6780101D-9CA7-41DB-8E6D-8E3D80A7BC29}"/>
              </a:ext>
            </a:extLst>
          </p:cNvPr>
          <p:cNvSpPr/>
          <p:nvPr/>
        </p:nvSpPr>
        <p:spPr>
          <a:xfrm>
            <a:off x="1591423" y="693494"/>
            <a:ext cx="7848873" cy="1715545"/>
          </a:xfrm>
          <a:prstGeom prst="roundRect">
            <a:avLst>
              <a:gd name="adj" fmla="val 12771"/>
            </a:avLst>
          </a:prstGeom>
          <a:solidFill>
            <a:schemeClr val="bg1">
              <a:lumMod val="85000"/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677135" y="693494"/>
            <a:ext cx="339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① </a:t>
            </a:r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</a:t>
            </a:r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프로세스 모델링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대각선 방향의 모서리가 잘린 사각형 3"/>
          <p:cNvSpPr/>
          <p:nvPr/>
        </p:nvSpPr>
        <p:spPr>
          <a:xfrm>
            <a:off x="1832405" y="1084642"/>
            <a:ext cx="7287930" cy="1252119"/>
          </a:xfrm>
          <a:prstGeom prst="snip2DiagRect">
            <a:avLst/>
          </a:prstGeom>
          <a:solidFill>
            <a:srgbClr val="A4A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2">
            <a:extLst>
              <a:ext uri="{FF2B5EF4-FFF2-40B4-BE49-F238E27FC236}">
                <a16:creationId xmlns:a16="http://schemas.microsoft.com/office/drawing/2014/main" id="{6780101D-9CA7-41DB-8E6D-8E3D80A7BC29}"/>
              </a:ext>
            </a:extLst>
          </p:cNvPr>
          <p:cNvSpPr/>
          <p:nvPr/>
        </p:nvSpPr>
        <p:spPr>
          <a:xfrm>
            <a:off x="1591423" y="2636912"/>
            <a:ext cx="7848873" cy="1914418"/>
          </a:xfrm>
          <a:prstGeom prst="roundRect">
            <a:avLst>
              <a:gd name="adj" fmla="val 12771"/>
            </a:avLst>
          </a:prstGeom>
          <a:solidFill>
            <a:schemeClr val="bg1">
              <a:lumMod val="85000"/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677135" y="2636912"/>
            <a:ext cx="339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② 기능</a:t>
            </a:r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분할 및 모듈화 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4" name="대각선 방향의 모서리가 잘린 사각형 43"/>
          <p:cNvSpPr/>
          <p:nvPr/>
        </p:nvSpPr>
        <p:spPr>
          <a:xfrm>
            <a:off x="1832404" y="3028060"/>
            <a:ext cx="7287931" cy="1364051"/>
          </a:xfrm>
          <a:prstGeom prst="snip2DiagRect">
            <a:avLst/>
          </a:prstGeom>
          <a:solidFill>
            <a:srgbClr val="B89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2">
            <a:extLst>
              <a:ext uri="{FF2B5EF4-FFF2-40B4-BE49-F238E27FC236}">
                <a16:creationId xmlns:a16="http://schemas.microsoft.com/office/drawing/2014/main" id="{6780101D-9CA7-41DB-8E6D-8E3D80A7BC29}"/>
              </a:ext>
            </a:extLst>
          </p:cNvPr>
          <p:cNvSpPr/>
          <p:nvPr/>
        </p:nvSpPr>
        <p:spPr>
          <a:xfrm>
            <a:off x="1591423" y="4788951"/>
            <a:ext cx="7848873" cy="1715545"/>
          </a:xfrm>
          <a:prstGeom prst="roundRect">
            <a:avLst>
              <a:gd name="adj" fmla="val 12771"/>
            </a:avLst>
          </a:prstGeom>
          <a:solidFill>
            <a:schemeClr val="bg1">
              <a:lumMod val="85000"/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677135" y="4788951"/>
            <a:ext cx="361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③ </a:t>
            </a:r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QR </a:t>
            </a:r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인식 및 </a:t>
            </a:r>
            <a:r>
              <a:rPr lang="en-US" altLang="ko-KR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ko-KR" altLang="en-US" b="1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글래스</a:t>
            </a:r>
            <a:r>
              <a:rPr lang="ko-KR" altLang="en-US" b="1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연동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7" name="대각선 방향의 모서리가 잘린 사각형 46"/>
          <p:cNvSpPr/>
          <p:nvPr/>
        </p:nvSpPr>
        <p:spPr>
          <a:xfrm>
            <a:off x="1832404" y="5205330"/>
            <a:ext cx="7287930" cy="1252119"/>
          </a:xfrm>
          <a:prstGeom prst="snip2DiagRect">
            <a:avLst/>
          </a:prstGeom>
          <a:solidFill>
            <a:srgbClr val="C0B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991544" y="1139365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JWT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유저 식별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991544" y="5546782"/>
            <a:ext cx="635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이미지가 전체의 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30%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이상일 때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1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 이내로 인식</a:t>
            </a:r>
            <a:endParaRPr lang="en-US" altLang="ko-KR" dirty="0" smtClean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2002681" y="3109166"/>
            <a:ext cx="375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FE/BE/ME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분할해서 유지 보수 용이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973124" y="151398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쉐어하우스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리뷰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예약스케쥴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유저 스키마 설계</a:t>
            </a:r>
            <a:endParaRPr lang="en-US" altLang="ko-KR" dirty="0" smtClean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2002680" y="3950502"/>
            <a:ext cx="7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Vue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통해 재사용한 컴포넌트 생성하여 개발 시간 단축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확장성 개선 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2002680" y="3551556"/>
            <a:ext cx="375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모듈별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역할 분담으로 개발 시간 단축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2021162" y="5916114"/>
            <a:ext cx="635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ko-KR" altLang="en-US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글래스에서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QR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전송 후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인식 정보 수신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dirty="0" smtClean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2002680" y="5232662"/>
            <a:ext cx="635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미들웨어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서버 분산 처리</a:t>
            </a:r>
            <a:endParaRPr lang="en-US" altLang="ko-KR" dirty="0" smtClean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82D2D9-3ED7-4B00-B938-36E61DD88424}"/>
              </a:ext>
            </a:extLst>
          </p:cNvPr>
          <p:cNvSpPr txBox="1"/>
          <p:nvPr/>
        </p:nvSpPr>
        <p:spPr>
          <a:xfrm>
            <a:off x="1973124" y="1868461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스키마에 맞춰 </a:t>
            </a:r>
            <a:r>
              <a:rPr lang="en-US" altLang="ko-KR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RESTful API </a:t>
            </a:r>
            <a:r>
              <a:rPr lang="ko-KR" altLang="en-US" dirty="0" smtClean="0">
                <a:solidFill>
                  <a:srgbClr val="2F2A1C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</a:t>
            </a:r>
            <a:endParaRPr lang="ko-KR" altLang="en-US" dirty="0">
              <a:solidFill>
                <a:srgbClr val="2F2A1C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67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다음체">
      <a:majorFont>
        <a:latin typeface="다음_Regular"/>
        <a:ea typeface="다음_Regular"/>
        <a:cs typeface=""/>
      </a:majorFont>
      <a:minorFont>
        <a:latin typeface="다음_Regular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331</Words>
  <Application>Microsoft Office PowerPoint</Application>
  <PresentationFormat>와이드스크린</PresentationFormat>
  <Paragraphs>105</Paragraphs>
  <Slides>10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 Bold</vt:lpstr>
      <vt:lpstr>a옛날목욕탕B</vt:lpstr>
      <vt:lpstr>a옛날목욕탕L</vt:lpstr>
      <vt:lpstr>다음_Regular</vt:lpstr>
      <vt:lpstr>나눔바른고딕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AV REAM</dc:creator>
  <cp:lastModifiedBy>swimming7291@gmail.com</cp:lastModifiedBy>
  <cp:revision>115</cp:revision>
  <dcterms:created xsi:type="dcterms:W3CDTF">2014-10-30T04:26:50Z</dcterms:created>
  <dcterms:modified xsi:type="dcterms:W3CDTF">2019-11-29T00:21:53Z</dcterms:modified>
</cp:coreProperties>
</file>